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68" r:id="rId3"/>
    <p:sldId id="266" r:id="rId4"/>
    <p:sldId id="273" r:id="rId5"/>
    <p:sldId id="274" r:id="rId6"/>
    <p:sldId id="275" r:id="rId7"/>
    <p:sldId id="267" r:id="rId8"/>
    <p:sldId id="276" r:id="rId9"/>
    <p:sldId id="277" r:id="rId10"/>
    <p:sldId id="278" r:id="rId11"/>
    <p:sldId id="279" r:id="rId12"/>
    <p:sldId id="280" r:id="rId13"/>
    <p:sldId id="271" r:id="rId14"/>
    <p:sldId id="272" r:id="rId15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2949099" cy="496967"/>
          </a:xfrm>
          <a:prstGeom prst="rect">
            <a:avLst/>
          </a:prstGeom>
        </p:spPr>
        <p:txBody>
          <a:bodyPr vert="horz" lIns="91487" tIns="45740" rIns="91487" bIns="4574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6" y="6"/>
            <a:ext cx="2949099" cy="496967"/>
          </a:xfrm>
          <a:prstGeom prst="rect">
            <a:avLst/>
          </a:prstGeom>
        </p:spPr>
        <p:txBody>
          <a:bodyPr vert="horz" lIns="91487" tIns="45740" rIns="91487" bIns="45740" rtlCol="0"/>
          <a:lstStyle>
            <a:lvl1pPr algn="r">
              <a:defRPr sz="1200"/>
            </a:lvl1pPr>
          </a:lstStyle>
          <a:p>
            <a:fld id="{ED42785E-E41F-448C-B3F5-AAD7FE227A5A}" type="datetimeFigureOut">
              <a:rPr lang="en-US" smtClean="0"/>
              <a:pPr/>
              <a:t>2/11/2013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7" tIns="45740" rIns="91487" bIns="4574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87" tIns="45740" rIns="91487" bIns="457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40653"/>
            <a:ext cx="2949099" cy="496967"/>
          </a:xfrm>
          <a:prstGeom prst="rect">
            <a:avLst/>
          </a:prstGeom>
        </p:spPr>
        <p:txBody>
          <a:bodyPr vert="horz" lIns="91487" tIns="45740" rIns="91487" bIns="4574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6" y="9440653"/>
            <a:ext cx="2949099" cy="496967"/>
          </a:xfrm>
          <a:prstGeom prst="rect">
            <a:avLst/>
          </a:prstGeom>
        </p:spPr>
        <p:txBody>
          <a:bodyPr vert="horz" lIns="91487" tIns="45740" rIns="91487" bIns="45740" rtlCol="0" anchor="b"/>
          <a:lstStyle>
            <a:lvl1pPr algn="r">
              <a:defRPr sz="1200"/>
            </a:lvl1pPr>
          </a:lstStyle>
          <a:p>
            <a:fld id="{B7CA6EE6-6B01-4763-9208-35B0EE080E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246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7457C7-0E8B-4E7C-9F51-B36643CB5C5A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3D71DF-E98B-48AA-95A2-A07F4BFE0286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3D71DF-E98B-48AA-95A2-A07F4BFE0286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3D71DF-E98B-48AA-95A2-A07F4BFE0286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3D71DF-E98B-48AA-95A2-A07F4BFE0286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3D71DF-E98B-48AA-95A2-A07F4BFE0286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3D71DF-E98B-48AA-95A2-A07F4BFE0286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1A07F9-3E57-43F4-A4C7-1E0E11B24DCE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3D71DF-E98B-48AA-95A2-A07F4BFE0286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3D71DF-E98B-48AA-95A2-A07F4BFE0286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3D71DF-E98B-48AA-95A2-A07F4BFE0286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1A07F9-3E57-43F4-A4C7-1E0E11B24DCE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3D71DF-E98B-48AA-95A2-A07F4BFE0286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3D71DF-E98B-48AA-95A2-A07F4BFE0286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8B1-7353-4D83-BAD4-57F27799BB75}" type="datetimeFigureOut">
              <a:rPr lang="en-US" smtClean="0"/>
              <a:pPr/>
              <a:t>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E92C-1535-4ACF-88A2-CB6E1B04F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8B1-7353-4D83-BAD4-57F27799BB75}" type="datetimeFigureOut">
              <a:rPr lang="en-US" smtClean="0"/>
              <a:pPr/>
              <a:t>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E92C-1535-4ACF-88A2-CB6E1B04F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8B1-7353-4D83-BAD4-57F27799BB75}" type="datetimeFigureOut">
              <a:rPr lang="en-US" smtClean="0"/>
              <a:pPr/>
              <a:t>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E92C-1535-4ACF-88A2-CB6E1B04F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8B1-7353-4D83-BAD4-57F27799BB75}" type="datetimeFigureOut">
              <a:rPr lang="en-US" smtClean="0"/>
              <a:pPr/>
              <a:t>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E92C-1535-4ACF-88A2-CB6E1B04F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8B1-7353-4D83-BAD4-57F27799BB75}" type="datetimeFigureOut">
              <a:rPr lang="en-US" smtClean="0"/>
              <a:pPr/>
              <a:t>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E92C-1535-4ACF-88A2-CB6E1B04F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8B1-7353-4D83-BAD4-57F27799BB75}" type="datetimeFigureOut">
              <a:rPr lang="en-US" smtClean="0"/>
              <a:pPr/>
              <a:t>2/11/2013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E92C-1535-4ACF-88A2-CB6E1B04F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8B1-7353-4D83-BAD4-57F27799BB75}" type="datetimeFigureOut">
              <a:rPr lang="en-US" smtClean="0"/>
              <a:pPr/>
              <a:t>2/11/2013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E92C-1535-4ACF-88A2-CB6E1B04F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8B1-7353-4D83-BAD4-57F27799BB75}" type="datetimeFigureOut">
              <a:rPr lang="en-US" smtClean="0"/>
              <a:pPr/>
              <a:t>2/11/2013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E92C-1535-4ACF-88A2-CB6E1B04F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8B1-7353-4D83-BAD4-57F27799BB75}" type="datetimeFigureOut">
              <a:rPr lang="en-US" smtClean="0"/>
              <a:pPr/>
              <a:t>2/11/2013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E92C-1535-4ACF-88A2-CB6E1B04F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8B1-7353-4D83-BAD4-57F27799BB75}" type="datetimeFigureOut">
              <a:rPr lang="en-US" smtClean="0"/>
              <a:pPr/>
              <a:t>2/11/2013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E92C-1535-4ACF-88A2-CB6E1B04F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08B1-7353-4D83-BAD4-57F27799BB75}" type="datetimeFigureOut">
              <a:rPr lang="en-US" smtClean="0"/>
              <a:pPr/>
              <a:t>2/11/2013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3E92C-1535-4ACF-88A2-CB6E1B04F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08B1-7353-4D83-BAD4-57F27799BB75}" type="datetimeFigureOut">
              <a:rPr lang="en-US" smtClean="0"/>
              <a:pPr/>
              <a:t>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3E92C-1535-4ACF-88A2-CB6E1B04F7A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571752"/>
            <a:ext cx="8358217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The impact of </a:t>
            </a:r>
            <a:r>
              <a:rPr lang="en-GB" b="1" dirty="0" err="1" smtClean="0">
                <a:solidFill>
                  <a:schemeClr val="bg1">
                    <a:lumMod val="50000"/>
                  </a:schemeClr>
                </a:solidFill>
              </a:rPr>
              <a:t>MiFID</a:t>
            </a: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 on retail investors </a:t>
            </a:r>
            <a:endParaRPr lang="en-GB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1" name="Picture 2" descr="C:\Documents and Settings\stephanie.gopalakris\My Documents\Marketing\Logos\Logo Equiduct\EQUIDUCT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684213"/>
            <a:ext cx="2640012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500062" y="3429000"/>
            <a:ext cx="8136000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9" descr="http://euroinvestors.org/fend/images/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714356"/>
            <a:ext cx="3151346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50" y="428604"/>
            <a:ext cx="279435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Example 3: SIEMENS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85750" y="857250"/>
            <a:ext cx="838835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57188" y="1071564"/>
            <a:ext cx="8572500" cy="550070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Number of venues where the stock is tradable during continuous :  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</a:p>
          <a:p>
            <a:pPr>
              <a:lnSpc>
                <a:spcPct val="17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of executed value missing the best price on another venue: 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16.1%</a:t>
            </a:r>
          </a:p>
          <a:p>
            <a:pPr>
              <a:lnSpc>
                <a:spcPct val="17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of trades missing the best price on another venue: 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15.9%</a:t>
            </a:r>
          </a:p>
          <a:p>
            <a:pPr>
              <a:lnSpc>
                <a:spcPct val="12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of trades executed on the home market missing the best price on another venue: </a:t>
            </a:r>
            <a:r>
              <a:rPr lang="en-GB" sz="8800" b="1" dirty="0" smtClean="0">
                <a:solidFill>
                  <a:srgbClr val="C00000"/>
                </a:solidFill>
              </a:rPr>
              <a:t>14.1%</a:t>
            </a:r>
          </a:p>
          <a:p>
            <a:pPr>
              <a:lnSpc>
                <a:spcPct val="17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Value Improvement for January 13th : </a:t>
            </a:r>
            <a:r>
              <a:rPr lang="en-GB" sz="8800" b="1" dirty="0" smtClean="0">
                <a:solidFill>
                  <a:srgbClr val="C00000"/>
                </a:solidFill>
              </a:rPr>
              <a:t>7,329 €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Average Price Improvement for trades missing the best price: 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1.8 € -    2 Bps per trade</a:t>
            </a:r>
          </a:p>
          <a:p>
            <a:pPr>
              <a:lnSpc>
                <a:spcPct val="12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Average Price Improvement for trades executed on the HM missing the best price: </a:t>
            </a:r>
            <a:r>
              <a:rPr lang="en-GB" sz="8800" b="1" dirty="0" smtClean="0">
                <a:solidFill>
                  <a:srgbClr val="C00000"/>
                </a:solidFill>
              </a:rPr>
              <a:t>1.9 € - 1.1 Bps</a:t>
            </a:r>
          </a:p>
          <a:p>
            <a:pPr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50" y="428604"/>
            <a:ext cx="410881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Example 4: SOCIETE GENERALE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85750" y="857250"/>
            <a:ext cx="838835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57188" y="1071564"/>
            <a:ext cx="8572500" cy="550070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Number of venues where the stock is tradable during continuous :  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</a:p>
          <a:p>
            <a:pPr>
              <a:lnSpc>
                <a:spcPct val="17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of executed value missing the best price on another venue: 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15.8%</a:t>
            </a:r>
          </a:p>
          <a:p>
            <a:pPr>
              <a:lnSpc>
                <a:spcPct val="17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of trades missing the best price on another venue: 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16.5%</a:t>
            </a:r>
          </a:p>
          <a:p>
            <a:pPr>
              <a:lnSpc>
                <a:spcPct val="12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of trades executed on the home market missing the best price on another venue: </a:t>
            </a:r>
            <a:r>
              <a:rPr lang="en-GB" sz="8800" b="1" dirty="0" smtClean="0">
                <a:solidFill>
                  <a:srgbClr val="C00000"/>
                </a:solidFill>
              </a:rPr>
              <a:t>19.3%</a:t>
            </a:r>
          </a:p>
          <a:p>
            <a:pPr>
              <a:lnSpc>
                <a:spcPct val="17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Value Improvement for January 13th : </a:t>
            </a:r>
            <a:r>
              <a:rPr lang="en-GB" sz="8800" b="1" dirty="0" smtClean="0">
                <a:solidFill>
                  <a:srgbClr val="C00000"/>
                </a:solidFill>
              </a:rPr>
              <a:t>16,770 €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Average Price Improvement for trades missing the best price: 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1.8 € -    2.5 Bps per trade</a:t>
            </a:r>
          </a:p>
          <a:p>
            <a:pPr>
              <a:lnSpc>
                <a:spcPct val="12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Average Price Improvement for trades executed on the HM missing the best price: </a:t>
            </a:r>
            <a:r>
              <a:rPr lang="en-GB" sz="8800" b="1" dirty="0" smtClean="0">
                <a:solidFill>
                  <a:srgbClr val="C00000"/>
                </a:solidFill>
              </a:rPr>
              <a:t>1.9 € - 2.7 Bps</a:t>
            </a:r>
          </a:p>
          <a:p>
            <a:pPr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50" y="428604"/>
            <a:ext cx="169950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Conclusions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85750" y="857250"/>
            <a:ext cx="838835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57188" y="1071564"/>
            <a:ext cx="8572500" cy="550070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Brokers only displaying information from the Home Market would miss between 20-40% of the liquidity available on other venues</a:t>
            </a:r>
          </a:p>
          <a:p>
            <a:pPr>
              <a:lnSpc>
                <a:spcPct val="120000"/>
              </a:lnSpc>
              <a:buClr>
                <a:srgbClr val="C00000"/>
              </a:buClr>
              <a:defRPr/>
            </a:pP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 results in a cost of opportunity to the investors who have no access to it </a:t>
            </a:r>
          </a:p>
          <a:p>
            <a:pPr>
              <a:lnSpc>
                <a:spcPct val="120000"/>
              </a:lnSpc>
              <a:buClr>
                <a:srgbClr val="C00000"/>
              </a:buClr>
              <a:defRPr/>
            </a:pP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Between 10-20% of the trades executed on the Home Markets could have achieved a better price on another venue </a:t>
            </a:r>
          </a:p>
          <a:p>
            <a:pPr>
              <a:lnSpc>
                <a:spcPct val="120000"/>
              </a:lnSpc>
              <a:buClr>
                <a:srgbClr val="C00000"/>
              </a:buClr>
              <a:defRPr/>
            </a:pP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cost of opportunity in 2010 for trades on the most liquid stocks missing the best price = 136M€</a:t>
            </a:r>
          </a:p>
          <a:p>
            <a:pPr>
              <a:lnSpc>
                <a:spcPct val="12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 is supported mostly by retail investors because retail brokers are mainly only connected to Home Markets</a:t>
            </a:r>
          </a:p>
          <a:p>
            <a:pPr>
              <a:lnSpc>
                <a:spcPct val="120000"/>
              </a:lnSpc>
              <a:buClr>
                <a:srgbClr val="C00000"/>
              </a:buClr>
              <a:defRPr/>
            </a:pPr>
            <a:endParaRPr lang="en-GB" sz="8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20000"/>
              </a:lnSpc>
              <a:buClr>
                <a:srgbClr val="C00000"/>
              </a:buClr>
              <a:buNone/>
              <a:defRPr/>
            </a:pPr>
            <a:r>
              <a:rPr lang="en-GB" sz="8800" b="1" dirty="0" smtClean="0">
                <a:solidFill>
                  <a:srgbClr val="C00000"/>
                </a:solidFill>
                <a:sym typeface="Wingdings" pitchFamily="2" charset="2"/>
              </a:rPr>
              <a:t> </a:t>
            </a:r>
            <a:r>
              <a:rPr lang="en-GB" sz="8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MiFID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has introduced competition to the equity market but the benefit of that competition are not available to the retail investors</a:t>
            </a:r>
            <a:endParaRPr lang="en-GB" sz="8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lnSpc>
                <a:spcPct val="12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857232"/>
            <a:ext cx="8657281" cy="485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" y="623888"/>
            <a:ext cx="8172450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50" y="428604"/>
            <a:ext cx="99142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Agenda</a:t>
            </a:r>
            <a:endParaRPr lang="en-GB" sz="20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85750" y="857250"/>
            <a:ext cx="838835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57188" y="1071564"/>
            <a:ext cx="8572500" cy="42148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defRPr/>
            </a:pP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Impact of </a:t>
            </a:r>
            <a:r>
              <a:rPr lang="en-GB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MiFID</a:t>
            </a: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on the retail investors, </a:t>
            </a:r>
            <a:r>
              <a:rPr lang="en-GB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Guillaume Prache, Managing Director of EuroInvestors</a:t>
            </a:r>
          </a:p>
          <a:p>
            <a:pPr>
              <a:lnSpc>
                <a:spcPct val="150000"/>
              </a:lnSpc>
              <a:buClr>
                <a:srgbClr val="C00000"/>
              </a:buClr>
              <a:buNone/>
              <a:defRPr/>
            </a:pPr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defRPr/>
            </a:pP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Conclusions of the study conducted by Equiduct, </a:t>
            </a:r>
            <a:r>
              <a:rPr lang="en-GB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Randall, CEO of Equiduct Systems Limited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None/>
              <a:defRPr/>
            </a:pPr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defRPr/>
            </a:pPr>
            <a:r>
              <a:rPr lang="en-GB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Q&amp;A</a:t>
            </a:r>
          </a:p>
          <a:p>
            <a:pPr>
              <a:buClr>
                <a:srgbClr val="C00000"/>
              </a:buClr>
              <a:defRPr/>
            </a:pP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GB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214563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Access to Real Time Data</a:t>
            </a:r>
            <a:endParaRPr lang="en-GB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0063" y="3429000"/>
            <a:ext cx="7235825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50" y="428604"/>
            <a:ext cx="13388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Example 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85750" y="857250"/>
            <a:ext cx="838835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57188" y="1071564"/>
            <a:ext cx="8572500" cy="114299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defRPr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Stock name: </a:t>
            </a:r>
            <a:r>
              <a:rPr lang="en-GB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Societe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Generale</a:t>
            </a: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rgbClr val="C00000"/>
              </a:buClr>
              <a:defRPr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Time and Date of the Screenshot : January 13</a:t>
            </a:r>
            <a:r>
              <a:rPr lang="en-GB" sz="20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13:49:14.915 (CET)</a:t>
            </a:r>
          </a:p>
          <a:p>
            <a:pPr>
              <a:buClr>
                <a:srgbClr val="C00000"/>
              </a:buClr>
              <a:defRPr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Below: order book available on an online broker’s website</a:t>
            </a:r>
            <a:endParaRPr lang="en-GB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586058"/>
            <a:ext cx="6591300" cy="3771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50" y="428604"/>
            <a:ext cx="13388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Example 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85750" y="857250"/>
            <a:ext cx="838835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57188" y="1071564"/>
            <a:ext cx="8572500" cy="114299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defRPr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Stock name: </a:t>
            </a:r>
            <a:r>
              <a:rPr lang="en-GB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Societe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Generale</a:t>
            </a:r>
            <a:endParaRPr lang="en-GB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rgbClr val="C00000"/>
              </a:buClr>
              <a:defRPr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Time and Date of the Screenshot : January 13</a:t>
            </a:r>
            <a:r>
              <a:rPr lang="en-GB" sz="20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13:49:14.915 (CET)</a:t>
            </a:r>
          </a:p>
          <a:p>
            <a:pPr>
              <a:buClr>
                <a:srgbClr val="C00000"/>
              </a:buClr>
              <a:defRPr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Below: view of the Home Market order book</a:t>
            </a:r>
            <a:endParaRPr lang="en-GB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357430"/>
            <a:ext cx="7582959" cy="430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50" y="428604"/>
            <a:ext cx="133882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Example 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85750" y="857250"/>
            <a:ext cx="838835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57188" y="1071564"/>
            <a:ext cx="8572500" cy="114299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defRPr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View of the consolidated order book</a:t>
            </a:r>
            <a:endParaRPr lang="en-GB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643050"/>
            <a:ext cx="5174702" cy="4841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14"/>
          <p:cNvSpPr txBox="1">
            <a:spLocks/>
          </p:cNvSpPr>
          <p:nvPr/>
        </p:nvSpPr>
        <p:spPr>
          <a:xfrm>
            <a:off x="6215074" y="1714488"/>
            <a:ext cx="2285984" cy="2571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GB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broker online connected to the Home Market would have missed the Best European Offer Price available at that exact time on BATS.</a:t>
            </a: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214563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Cost of Opportunity</a:t>
            </a:r>
            <a:endParaRPr lang="en-GB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0063" y="3429000"/>
            <a:ext cx="7235825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50" y="428604"/>
            <a:ext cx="257359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Example 1: AGEAS 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85750" y="857250"/>
            <a:ext cx="838835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57188" y="1071564"/>
            <a:ext cx="8572500" cy="550070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Number of venues where the stock is tradable during continuous :  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</a:p>
          <a:p>
            <a:pPr>
              <a:lnSpc>
                <a:spcPct val="17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of executed value missing the best price on another venue: 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8.9%</a:t>
            </a:r>
          </a:p>
          <a:p>
            <a:pPr>
              <a:lnSpc>
                <a:spcPct val="17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of trades missing the best price on another venue: 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8.6% </a:t>
            </a:r>
          </a:p>
          <a:p>
            <a:pPr>
              <a:lnSpc>
                <a:spcPct val="12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of trades executed on the home market missing the best price on another venue: </a:t>
            </a:r>
            <a:r>
              <a:rPr lang="en-GB" sz="8800" b="1" dirty="0" smtClean="0">
                <a:solidFill>
                  <a:srgbClr val="C00000"/>
                </a:solidFill>
              </a:rPr>
              <a:t>9.2%</a:t>
            </a:r>
          </a:p>
          <a:p>
            <a:pPr>
              <a:lnSpc>
                <a:spcPct val="17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Value Improvement for January 13th : </a:t>
            </a:r>
            <a:r>
              <a:rPr lang="en-GB" sz="8800" b="1" dirty="0" smtClean="0">
                <a:solidFill>
                  <a:srgbClr val="C00000"/>
                </a:solidFill>
              </a:rPr>
              <a:t>1,788 €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Average Price Improvement for trades missing the best price: 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2.9 € - 7.5 Bps per trade</a:t>
            </a:r>
          </a:p>
          <a:p>
            <a:pPr>
              <a:lnSpc>
                <a:spcPct val="12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Average Price Improvement for trades executed on the HM missing the best price: </a:t>
            </a:r>
            <a:r>
              <a:rPr lang="en-GB" sz="8800" b="1" dirty="0" smtClean="0">
                <a:solidFill>
                  <a:srgbClr val="C00000"/>
                </a:solidFill>
              </a:rPr>
              <a:t>3.2 € - 7.6 Bps</a:t>
            </a:r>
          </a:p>
          <a:p>
            <a:pPr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5750" y="428604"/>
            <a:ext cx="215155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Example 2: ENI 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85750" y="857250"/>
            <a:ext cx="838835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57188" y="1071564"/>
            <a:ext cx="8572500" cy="550070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Number of venues where the stock is tradable during continuous :  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</a:p>
          <a:p>
            <a:pPr>
              <a:lnSpc>
                <a:spcPct val="17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of executed value missing the best price on another venue: 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10.04%</a:t>
            </a:r>
          </a:p>
          <a:p>
            <a:pPr>
              <a:lnSpc>
                <a:spcPct val="17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of trades missing the best price on another venue: 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10.2%</a:t>
            </a:r>
          </a:p>
          <a:p>
            <a:pPr>
              <a:lnSpc>
                <a:spcPct val="12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of trades executed on the home market missing the best price on another venue: </a:t>
            </a:r>
            <a:r>
              <a:rPr lang="en-GB" sz="8800" b="1" dirty="0" smtClean="0">
                <a:solidFill>
                  <a:srgbClr val="C00000"/>
                </a:solidFill>
              </a:rPr>
              <a:t>16.3%</a:t>
            </a:r>
          </a:p>
          <a:p>
            <a:pPr>
              <a:lnSpc>
                <a:spcPct val="17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Total Value Improvement for January 13th : </a:t>
            </a:r>
            <a:r>
              <a:rPr lang="en-GB" sz="8800" b="1" dirty="0" smtClean="0">
                <a:solidFill>
                  <a:srgbClr val="C00000"/>
                </a:solidFill>
              </a:rPr>
              <a:t>12,895 €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Average Price Improvement for trades missing the best price: </a:t>
            </a:r>
            <a:r>
              <a:rPr lang="en-GB" sz="8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4.4 € - 3.5 Bps per trade</a:t>
            </a:r>
          </a:p>
          <a:p>
            <a:pPr>
              <a:lnSpc>
                <a:spcPct val="120000"/>
              </a:lnSpc>
              <a:buClr>
                <a:srgbClr val="C00000"/>
              </a:buClr>
              <a:defRPr/>
            </a:pPr>
            <a:r>
              <a:rPr lang="en-GB" sz="8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Average Price Improvement for trades executed on the HM missing the best price: </a:t>
            </a:r>
            <a:r>
              <a:rPr lang="en-GB" sz="8800" b="1" dirty="0" smtClean="0">
                <a:solidFill>
                  <a:srgbClr val="C00000"/>
                </a:solidFill>
              </a:rPr>
              <a:t>4.3 € - 3.2 Bps</a:t>
            </a:r>
          </a:p>
          <a:p>
            <a:pPr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685</Words>
  <Application>Microsoft Office PowerPoint</Application>
  <PresentationFormat>On-screen Show (4:3)</PresentationFormat>
  <Paragraphs>74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impact of MiFID on retail investors </vt:lpstr>
      <vt:lpstr>PowerPoint Presentation</vt:lpstr>
      <vt:lpstr> Access to Real Time Data</vt:lpstr>
      <vt:lpstr>PowerPoint Presentation</vt:lpstr>
      <vt:lpstr>PowerPoint Presentation</vt:lpstr>
      <vt:lpstr>PowerPoint Presentation</vt:lpstr>
      <vt:lpstr> Cost of Opportunity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Equiduct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stephanie.gopalakris</dc:creator>
  <cp:lastModifiedBy>Maria</cp:lastModifiedBy>
  <cp:revision>48</cp:revision>
  <dcterms:created xsi:type="dcterms:W3CDTF">2010-11-08T10:13:30Z</dcterms:created>
  <dcterms:modified xsi:type="dcterms:W3CDTF">2013-02-11T12:38:57Z</dcterms:modified>
</cp:coreProperties>
</file>